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0"/>
  </p:notesMasterIdLst>
  <p:handoutMasterIdLst>
    <p:handoutMasterId r:id="rId31"/>
  </p:handoutMasterIdLst>
  <p:sldIdLst>
    <p:sldId id="284" r:id="rId2"/>
    <p:sldId id="256" r:id="rId3"/>
    <p:sldId id="260" r:id="rId4"/>
    <p:sldId id="258" r:id="rId5"/>
    <p:sldId id="259" r:id="rId6"/>
    <p:sldId id="263" r:id="rId7"/>
    <p:sldId id="286" r:id="rId8"/>
    <p:sldId id="257" r:id="rId9"/>
    <p:sldId id="277" r:id="rId10"/>
    <p:sldId id="261" r:id="rId11"/>
    <p:sldId id="278" r:id="rId12"/>
    <p:sldId id="264" r:id="rId13"/>
    <p:sldId id="265" r:id="rId14"/>
    <p:sldId id="266" r:id="rId15"/>
    <p:sldId id="275" r:id="rId16"/>
    <p:sldId id="267" r:id="rId17"/>
    <p:sldId id="268" r:id="rId18"/>
    <p:sldId id="269" r:id="rId19"/>
    <p:sldId id="262" r:id="rId20"/>
    <p:sldId id="270" r:id="rId21"/>
    <p:sldId id="272" r:id="rId22"/>
    <p:sldId id="280" r:id="rId23"/>
    <p:sldId id="273" r:id="rId24"/>
    <p:sldId id="271" r:id="rId25"/>
    <p:sldId id="282" r:id="rId26"/>
    <p:sldId id="276" r:id="rId27"/>
    <p:sldId id="27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D303-0932-4BA1-AF63-4244D620BA7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B6E5-931B-4524-858E-10EE48274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50BA9-162B-4290-8B95-04CB253F537D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9843-19BC-4B2E-A18F-93A604D03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66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8C58E8-CAF2-4639-9F4D-E3429A1837EA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B2EC61-0E73-4071-BD2F-CDD7473B6F1B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854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B98056-FCDC-4DCB-822B-EBC8D605EA63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5B3483-4A9E-4774-AC2A-4B0EFB1B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igitalhistory.hsp.org/node/75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65245" cy="7064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WUAH 08/22/14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19200"/>
            <a:ext cx="6196405" cy="450386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1. What made the settlement of Rhode Island important?</a:t>
            </a:r>
          </a:p>
          <a:p>
            <a:r>
              <a:rPr lang="en-US" sz="3600" dirty="0" smtClean="0"/>
              <a:t>2. List the four colonies of New England. Why are there 4 and not 5?</a:t>
            </a:r>
          </a:p>
          <a:p>
            <a:r>
              <a:rPr lang="en-US" sz="3600" dirty="0" smtClean="0"/>
              <a:t>3. Why did the Salem Witch Trials happen in a puritan colony?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Hudson was hired by the Dutch East India Trade Company to find a northeast passage to India in 1609.</a:t>
            </a:r>
          </a:p>
          <a:p>
            <a:r>
              <a:rPr lang="en-US" dirty="0" smtClean="0"/>
              <a:t>Instead, Hudson discovered some land in North America that he claimed for his Dutch employers.</a:t>
            </a:r>
          </a:p>
          <a:p>
            <a:r>
              <a:rPr lang="en-US" dirty="0" smtClean="0"/>
              <a:t>The Dutch established this land as The New Netherlands, and it was in their control until 1664.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50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Patroon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Beginning in 1629, The Dutch East India Company developed a new charter allowing rich Dutchmen to purchase lands from the Native Americans. </a:t>
            </a:r>
          </a:p>
          <a:p>
            <a:r>
              <a:rPr lang="en-US" dirty="0" smtClean="0"/>
              <a:t>This system of purchasing and running the land became known as the </a:t>
            </a:r>
            <a:r>
              <a:rPr lang="en-US" dirty="0" err="1" smtClean="0"/>
              <a:t>Patroon</a:t>
            </a:r>
            <a:r>
              <a:rPr lang="en-US" dirty="0" smtClean="0"/>
              <a:t> System, which is very similar to the </a:t>
            </a:r>
            <a:r>
              <a:rPr lang="en-US" u="sng" dirty="0" smtClean="0"/>
              <a:t>feudal system</a:t>
            </a:r>
            <a:r>
              <a:rPr lang="en-US" dirty="0" smtClean="0"/>
              <a:t> of the middle ages. Wealthy land owners controlled the land and the people who worked the land.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3005138"/>
            <a:ext cx="7315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England and Holland</a:t>
            </a:r>
            <a:r>
              <a:rPr lang="en-US" altLang="en-US" sz="2200">
                <a:solidFill>
                  <a:srgbClr val="3399FF"/>
                </a:solidFill>
                <a:latin typeface="Verdana" pitchFamily="34" charset="0"/>
              </a:rPr>
              <a:t> </a:t>
            </a:r>
            <a:r>
              <a:rPr lang="en-US" altLang="en-US" sz="2200">
                <a:latin typeface="Verdana" pitchFamily="34" charset="0"/>
              </a:rPr>
              <a:t>had tense relations because: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3690938"/>
            <a:ext cx="64008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600"/>
              </a:spcAft>
              <a:buFontTx/>
              <a:buChar char="•"/>
            </a:pP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New Netherland separated England’s northern colonies </a:t>
            </a:r>
            <a:r>
              <a:rPr lang="en-US" altLang="en-US" sz="2200">
                <a:latin typeface="Verdana" pitchFamily="34" charset="0"/>
              </a:rPr>
              <a:t>from its more southern colonies.</a:t>
            </a:r>
          </a:p>
          <a:p>
            <a:pPr eaLnBrk="1" hangingPunct="1">
              <a:spcAft>
                <a:spcPts val="1600"/>
              </a:spcAft>
              <a:buFontTx/>
              <a:buChar char="•"/>
            </a:pPr>
            <a:r>
              <a:rPr lang="en-US" altLang="en-US" sz="2200">
                <a:latin typeface="Verdana" pitchFamily="34" charset="0"/>
              </a:rPr>
              <a:t>New Netherland traded with English colonies, which violated Britain’s mercantile laws.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1371600"/>
            <a:ext cx="2743200" cy="1295400"/>
            <a:chOff x="1828800" y="4343400"/>
            <a:chExt cx="2743200" cy="1295400"/>
          </a:xfrm>
        </p:grpSpPr>
        <p:sp>
          <p:nvSpPr>
            <p:cNvPr id="10248" name="AutoShape 6"/>
            <p:cNvSpPr>
              <a:spLocks noChangeArrowheads="1"/>
            </p:cNvSpPr>
            <p:nvPr/>
          </p:nvSpPr>
          <p:spPr bwMode="auto">
            <a:xfrm>
              <a:off x="1828800" y="4343400"/>
              <a:ext cx="2743200" cy="1295400"/>
            </a:xfrm>
            <a:prstGeom prst="rightArrowCallout">
              <a:avLst>
                <a:gd name="adj1" fmla="val 25000"/>
                <a:gd name="adj2" fmla="val 25000"/>
                <a:gd name="adj3" fmla="val 22549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2057400" y="4784725"/>
              <a:ext cx="1524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Verdana" pitchFamily="34" charset="0"/>
                </a:rPr>
                <a:t>England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0" y="1371600"/>
            <a:ext cx="2743200" cy="1295400"/>
            <a:chOff x="4572000" y="4343400"/>
            <a:chExt cx="2743200" cy="1295400"/>
          </a:xfrm>
        </p:grpSpPr>
        <p:sp>
          <p:nvSpPr>
            <p:cNvPr id="10246" name="AutoShape 8"/>
            <p:cNvSpPr>
              <a:spLocks noChangeArrowheads="1"/>
            </p:cNvSpPr>
            <p:nvPr/>
          </p:nvSpPr>
          <p:spPr bwMode="auto">
            <a:xfrm flipH="1">
              <a:off x="4572000" y="4343400"/>
              <a:ext cx="2743200" cy="1295400"/>
            </a:xfrm>
            <a:prstGeom prst="rightArrowCallout">
              <a:avLst>
                <a:gd name="adj1" fmla="val 25000"/>
                <a:gd name="adj2" fmla="val 25000"/>
                <a:gd name="adj3" fmla="val 22549"/>
                <a:gd name="adj4" fmla="val 6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7" name="Text Box 9"/>
            <p:cNvSpPr txBox="1">
              <a:spLocks noChangeArrowheads="1"/>
            </p:cNvSpPr>
            <p:nvPr/>
          </p:nvSpPr>
          <p:spPr bwMode="auto">
            <a:xfrm>
              <a:off x="5791200" y="4784725"/>
              <a:ext cx="1295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latin typeface="Verdana" pitchFamily="34" charset="0"/>
                </a:rPr>
                <a:t>Holland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619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In 1664, England’s King Charles II told his brother James, Duke of York, that he could have New Netherland if he conquered it.</a:t>
            </a: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914400" y="3022600"/>
            <a:ext cx="43434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With the help of a few warships, James did just that.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914400" y="4911725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James renamed the colony New York and its capital New York City, and it became a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royal colony</a:t>
            </a:r>
            <a:r>
              <a:rPr lang="en-US" altLang="en-US" sz="2200" b="1">
                <a:latin typeface="Verdana" pitchFamily="34" charset="0"/>
              </a:rPr>
              <a:t> in 1685.</a:t>
            </a:r>
          </a:p>
        </p:txBody>
      </p:sp>
      <p:sp>
        <p:nvSpPr>
          <p:cNvPr id="11269" name="AutoShape 10"/>
          <p:cNvSpPr>
            <a:spLocks noChangeArrowheads="1"/>
          </p:cNvSpPr>
          <p:nvPr/>
        </p:nvSpPr>
        <p:spPr bwMode="auto">
          <a:xfrm>
            <a:off x="2895600" y="243998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AutoShape 11"/>
          <p:cNvSpPr>
            <a:spLocks noChangeArrowheads="1"/>
          </p:cNvSpPr>
          <p:nvPr/>
        </p:nvSpPr>
        <p:spPr bwMode="auto">
          <a:xfrm>
            <a:off x="2895600" y="43307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AutoShape 12"/>
          <p:cNvSpPr>
            <a:spLocks noChangeArrowheads="1"/>
          </p:cNvSpPr>
          <p:nvPr/>
        </p:nvSpPr>
        <p:spPr bwMode="auto">
          <a:xfrm>
            <a:off x="5181600" y="2438400"/>
            <a:ext cx="3048000" cy="2133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5562600" y="2955925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Verdana" pitchFamily="34" charset="0"/>
              </a:rPr>
              <a:t>New Netherland</a:t>
            </a:r>
          </a:p>
        </p:txBody>
      </p: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5562600" y="3429000"/>
            <a:ext cx="243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New York</a:t>
            </a:r>
          </a:p>
        </p:txBody>
      </p:sp>
      <p:sp>
        <p:nvSpPr>
          <p:cNvPr id="11274" name="Text Box 16"/>
          <p:cNvSpPr txBox="1">
            <a:spLocks noChangeArrowheads="1"/>
          </p:cNvSpPr>
          <p:nvPr/>
        </p:nvSpPr>
        <p:spPr bwMode="auto">
          <a:xfrm>
            <a:off x="5334000" y="2833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  ___________________</a:t>
            </a:r>
          </a:p>
        </p:txBody>
      </p:sp>
    </p:spTree>
    <p:extLst>
      <p:ext uri="{BB962C8B-B14F-4D97-AF65-F5344CB8AC3E}">
        <p14:creationId xmlns="" xmlns:p14="http://schemas.microsoft.com/office/powerpoint/2010/main" val="28784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 animBg="1"/>
      <p:bldP spid="11270" grpId="0" animBg="1"/>
      <p:bldP spid="11273" grpId="0"/>
      <p:bldP spid="112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657600" y="1787525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In 1665, part of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southern New York split off and formed a new colony, New Jersey.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57600" y="4176713"/>
            <a:ext cx="4572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At first, New Jersey was a 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proprietary colony, </a:t>
            </a:r>
            <a:r>
              <a:rPr lang="en-US" altLang="en-US" sz="2200">
                <a:latin typeface="Verdana" pitchFamily="34" charset="0"/>
              </a:rPr>
              <a:t>but in 1702, it received a new charter as a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2200">
                <a:latin typeface="Verdana" pitchFamily="34" charset="0"/>
              </a:rPr>
              <a:t>royal colony.</a:t>
            </a:r>
          </a:p>
        </p:txBody>
      </p:sp>
      <p:sp>
        <p:nvSpPr>
          <p:cNvPr id="12292" name="AutoShape 11"/>
          <p:cNvSpPr>
            <a:spLocks noChangeArrowheads="1"/>
          </p:cNvSpPr>
          <p:nvPr/>
        </p:nvSpPr>
        <p:spPr bwMode="auto">
          <a:xfrm>
            <a:off x="914400" y="1447800"/>
            <a:ext cx="2133600" cy="2667000"/>
          </a:xfrm>
          <a:prstGeom prst="downArrowCallout">
            <a:avLst>
              <a:gd name="adj1" fmla="val 25000"/>
              <a:gd name="adj2" fmla="val 25000"/>
              <a:gd name="adj3" fmla="val 20833"/>
              <a:gd name="adj4" fmla="val 66667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1181100" y="1660525"/>
            <a:ext cx="1600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Verdana" pitchFamily="34" charset="0"/>
              </a:rPr>
              <a:t>New York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57300" y="4403725"/>
            <a:ext cx="1447800" cy="1143000"/>
            <a:chOff x="1257300" y="4572000"/>
            <a:chExt cx="1447800" cy="1143000"/>
          </a:xfrm>
        </p:grpSpPr>
        <p:sp>
          <p:nvSpPr>
            <p:cNvPr id="12295" name="Rectangle 13"/>
            <p:cNvSpPr>
              <a:spLocks noChangeArrowheads="1"/>
            </p:cNvSpPr>
            <p:nvPr/>
          </p:nvSpPr>
          <p:spPr bwMode="auto">
            <a:xfrm>
              <a:off x="1295400" y="4572000"/>
              <a:ext cx="1371600" cy="1143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6" name="Text Box 14"/>
            <p:cNvSpPr txBox="1">
              <a:spLocks noChangeArrowheads="1"/>
            </p:cNvSpPr>
            <p:nvPr/>
          </p:nvSpPr>
          <p:spPr bwMode="auto">
            <a:xfrm>
              <a:off x="1257300" y="4648200"/>
              <a:ext cx="1447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latin typeface="Verdana" pitchFamily="34" charset="0"/>
                </a:rPr>
                <a:t>New Jersey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6017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one. Get one.</a:t>
            </a:r>
          </a:p>
          <a:p>
            <a:r>
              <a:rPr lang="en-US" dirty="0" smtClean="0"/>
              <a:t>In your notebooks, write down at least 3 important things you’ve learned about the colony of New York</a:t>
            </a:r>
          </a:p>
          <a:p>
            <a:r>
              <a:rPr lang="en-US" dirty="0" smtClean="0"/>
              <a:t>For 2 minutes, give one and get one with your peers. Explain to your peers why you chose that particular fact.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14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The</a:t>
            </a:r>
            <a:r>
              <a:rPr lang="en-US" altLang="en-US" sz="2200">
                <a:solidFill>
                  <a:srgbClr val="3399FF"/>
                </a:solidFill>
                <a:latin typeface="Verdana" pitchFamily="34" charset="0"/>
              </a:rPr>
              <a:t>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Quakers</a:t>
            </a:r>
            <a:r>
              <a:rPr lang="en-US" altLang="en-US" sz="2200">
                <a:solidFill>
                  <a:srgbClr val="3399FF"/>
                </a:solidFill>
                <a:latin typeface="Verdana" pitchFamily="34" charset="0"/>
              </a:rPr>
              <a:t> </a:t>
            </a:r>
            <a:r>
              <a:rPr lang="en-US" altLang="en-US" sz="2200">
                <a:latin typeface="Verdana" pitchFamily="34" charset="0"/>
              </a:rPr>
              <a:t>emerged as a new religious group in England during the 1640s and 1650s.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3078163"/>
            <a:ext cx="3581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The Quakers believed: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371600" y="3822700"/>
            <a:ext cx="64008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700"/>
              </a:spcAft>
              <a:buFontTx/>
              <a:buChar char="•"/>
            </a:pPr>
            <a:r>
              <a:rPr lang="en-US" altLang="en-US" sz="2200">
                <a:latin typeface="Verdana" pitchFamily="34" charset="0"/>
              </a:rPr>
              <a:t>People do not need ministers because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everyone has a direct link with God.</a:t>
            </a:r>
          </a:p>
          <a:p>
            <a:pPr eaLnBrk="1" hangingPunct="1">
              <a:spcBef>
                <a:spcPct val="50000"/>
              </a:spcBef>
              <a:spcAft>
                <a:spcPts val="700"/>
              </a:spcAft>
              <a:buFontTx/>
              <a:buChar char="•"/>
            </a:pP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All people are equal in God’s eyes; </a:t>
            </a:r>
            <a:r>
              <a:rPr lang="en-US" altLang="en-US" sz="2200">
                <a:latin typeface="Verdana" pitchFamily="34" charset="0"/>
              </a:rPr>
              <a:t>therefore, women are equal to men in spiritual matters, and slavery is wrong.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6477000" y="2743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itchFamily="34" charset="0"/>
              </a:rPr>
              <a:t>Slavery</a:t>
            </a:r>
          </a:p>
        </p:txBody>
      </p:sp>
      <p:sp>
        <p:nvSpPr>
          <p:cNvPr id="13318" name="AutoShape 9"/>
          <p:cNvSpPr>
            <a:spLocks noChangeArrowheads="1"/>
          </p:cNvSpPr>
          <p:nvPr/>
        </p:nvSpPr>
        <p:spPr bwMode="auto">
          <a:xfrm>
            <a:off x="6400800" y="2133600"/>
            <a:ext cx="1752600" cy="1676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>
              <a:alpha val="7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33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  <p:bldP spid="13317" grpId="0"/>
      <p:bldP spid="133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Quaker leader</a:t>
            </a:r>
            <a:r>
              <a:rPr lang="en-US" altLang="en-US" sz="2200" b="1">
                <a:solidFill>
                  <a:srgbClr val="FF0000"/>
                </a:solidFill>
                <a:latin typeface="Verdana" pitchFamily="34" charset="0"/>
              </a:rPr>
              <a:t> William Penn </a:t>
            </a:r>
            <a:r>
              <a:rPr lang="en-US" altLang="en-US" sz="2200">
                <a:latin typeface="Verdana" pitchFamily="34" charset="0"/>
              </a:rPr>
              <a:t>wanted to find a place where Quakers could live free of persecution.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3068638"/>
            <a:ext cx="3886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He used his connections to get a charter from the king for a new colony in North America.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914400" y="5334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Penn arrived in the Pennsylvania colony in 1682 and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established its capital, Philadelphia.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3048000"/>
            <a:ext cx="2971800" cy="1524000"/>
            <a:chOff x="5181600" y="3048000"/>
            <a:chExt cx="2971800" cy="1524000"/>
          </a:xfrm>
        </p:grpSpPr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5181600" y="3048000"/>
              <a:ext cx="2971800" cy="1524000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5410200" y="3444875"/>
              <a:ext cx="25146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200">
                  <a:latin typeface="Verdana" pitchFamily="34" charset="0"/>
                </a:rPr>
                <a:t>Pennsylvania charter</a:t>
              </a:r>
            </a:p>
          </p:txBody>
        </p:sp>
      </p:grp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2743200" y="24701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743200" y="47339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377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76600" y="4344988"/>
            <a:ext cx="4953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In 1682, Penn wrote a document that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granted Pennsylvania an elected assembly and provided for freedom of religion.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276600" y="1158875"/>
            <a:ext cx="4953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Penn considered his colony to be a “holy experiment”</a:t>
            </a:r>
            <a:r>
              <a:rPr lang="en-US" altLang="en-US" sz="2200">
                <a:latin typeface="Verdana" pitchFamily="34" charset="0"/>
              </a:rPr>
              <a:t> of people from different faiths living together in peace.</a:t>
            </a:r>
          </a:p>
        </p:txBody>
      </p:sp>
      <p:sp>
        <p:nvSpPr>
          <p:cNvPr id="15364" name="AutoShape 8"/>
          <p:cNvSpPr>
            <a:spLocks noChangeArrowheads="1"/>
          </p:cNvSpPr>
          <p:nvPr/>
        </p:nvSpPr>
        <p:spPr bwMode="auto">
          <a:xfrm>
            <a:off x="5448300" y="32464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1295400"/>
            <a:ext cx="2057400" cy="4343400"/>
            <a:chOff x="685800" y="1600200"/>
            <a:chExt cx="2057400" cy="4343400"/>
          </a:xfrm>
        </p:grpSpPr>
        <p:sp>
          <p:nvSpPr>
            <p:cNvPr id="15366" name="Rectangle 9"/>
            <p:cNvSpPr>
              <a:spLocks noChangeArrowheads="1"/>
            </p:cNvSpPr>
            <p:nvPr/>
          </p:nvSpPr>
          <p:spPr bwMode="auto">
            <a:xfrm>
              <a:off x="685800" y="1600200"/>
              <a:ext cx="2057400" cy="434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838200" y="1752600"/>
              <a:ext cx="19050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Verdana" pitchFamily="34" charset="0"/>
                </a:rPr>
                <a:t>Home Countries of Pennsylvania Settlers:</a:t>
              </a:r>
            </a:p>
          </p:txBody>
        </p:sp>
        <p:sp>
          <p:nvSpPr>
            <p:cNvPr id="15368" name="Text Box 11"/>
            <p:cNvSpPr txBox="1">
              <a:spLocks noChangeArrowheads="1"/>
            </p:cNvSpPr>
            <p:nvPr/>
          </p:nvSpPr>
          <p:spPr bwMode="auto">
            <a:xfrm>
              <a:off x="838200" y="3024188"/>
              <a:ext cx="1905000" cy="284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4950" indent="-234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>
                  <a:latin typeface="Verdana" pitchFamily="34" charset="0"/>
                </a:rPr>
                <a:t>England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>
                  <a:latin typeface="Verdana" pitchFamily="34" charset="0"/>
                </a:rPr>
                <a:t>Scotland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>
                  <a:latin typeface="Verdana" pitchFamily="34" charset="0"/>
                </a:rPr>
                <a:t>Wales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>
                  <a:latin typeface="Verdana" pitchFamily="34" charset="0"/>
                </a:rPr>
                <a:t>Ireland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>
                  <a:latin typeface="Verdana" pitchFamily="34" charset="0"/>
                </a:rPr>
                <a:t>Germany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>
                  <a:latin typeface="Verdana" pitchFamily="34" charset="0"/>
                </a:rPr>
                <a:t>Holland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>
                  <a:latin typeface="Verdana" pitchFamily="34" charset="0"/>
                </a:rPr>
                <a:t>Switzerland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807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65245" cy="877067"/>
          </a:xfrm>
        </p:spPr>
        <p:txBody>
          <a:bodyPr/>
          <a:lstStyle/>
          <a:p>
            <a:r>
              <a:rPr lang="en-US" dirty="0" smtClean="0"/>
              <a:t>Pennsylvania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Pennsylvania's first constitution, the Frame of Government was drafted in April, 1682, with an upper house and lower house of legislature. The assembly approved the second Frame of Government in 1683.</a:t>
            </a:r>
          </a:p>
          <a:p>
            <a:r>
              <a:rPr lang="en-US" dirty="0" smtClean="0"/>
              <a:t>In 1701, William Penn created a </a:t>
            </a:r>
            <a:r>
              <a:rPr lang="en-US" i="1" dirty="0" smtClean="0">
                <a:hlinkClick r:id="rId2"/>
              </a:rPr>
              <a:t>Charter of Privileges</a:t>
            </a:r>
            <a:r>
              <a:rPr lang="en-US" dirty="0" smtClean="0"/>
              <a:t> for the residents of his colony. </a:t>
            </a:r>
          </a:p>
          <a:p>
            <a:r>
              <a:rPr lang="en-US" dirty="0" smtClean="0"/>
              <a:t>Penn envisioned a colony that permitted religious freedom, the participation of the governed, and other laws pertaining to property rights.</a:t>
            </a:r>
          </a:p>
          <a:p>
            <a:r>
              <a:rPr lang="en-US" dirty="0" smtClean="0"/>
              <a:t>The Charter of Privileges recognized the authority of the King and Parliament over the colony, while creating a local government that would propose and execute laws.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98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Netherlands (New York), New Jersey, Pennsylvania, Delaware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73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31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Penn tried to deal with Native Americans fairly</a:t>
            </a:r>
            <a:r>
              <a:rPr lang="en-US" altLang="en-US" sz="2200">
                <a:latin typeface="Verdana" pitchFamily="34" charset="0"/>
              </a:rPr>
              <a:t>;</a:t>
            </a:r>
            <a:r>
              <a:rPr lang="en-US" altLang="en-US" sz="2200" b="1">
                <a:latin typeface="Verdana" pitchFamily="34" charset="0"/>
              </a:rPr>
              <a:t> </a:t>
            </a:r>
            <a:r>
              <a:rPr lang="en-US" altLang="en-US" sz="2200">
                <a:latin typeface="Verdana" pitchFamily="34" charset="0"/>
              </a:rPr>
              <a:t>he did not allow colonists to settle on land until Native Americans sold it to them.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14400" y="2819400"/>
            <a:ext cx="3352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During Penn’s lifetime,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relations between Native Americans and colonists were much better in Pennsylvania </a:t>
            </a:r>
            <a:r>
              <a:rPr lang="en-US" altLang="en-US" sz="2200">
                <a:latin typeface="Verdana" pitchFamily="34" charset="0"/>
              </a:rPr>
              <a:t>than they were in other colonies.</a:t>
            </a:r>
          </a:p>
        </p:txBody>
      </p:sp>
      <p:pic>
        <p:nvPicPr>
          <p:cNvPr id="16388" name="Picture 4" descr="ch03_img_ahon_se_p007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9020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75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3048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Verdana" pitchFamily="34" charset="0"/>
              </a:rPr>
              <a:t>By the early 1700s, more than 20,000 colonists lived in Pennsylvania.</a:t>
            </a:r>
            <a:endParaRPr lang="en-US" altLang="en-US" sz="2200" b="1" dirty="0">
              <a:latin typeface="Verdana" pitchFamily="34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762000" y="3765550"/>
            <a:ext cx="3048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 dirty="0">
                <a:latin typeface="Verdana" pitchFamily="34" charset="0"/>
              </a:rPr>
              <a:t>Its wheat farms were productive, and Pennsylvania was called America’s breadbasket.</a:t>
            </a:r>
          </a:p>
        </p:txBody>
      </p:sp>
      <p:pic>
        <p:nvPicPr>
          <p:cNvPr id="18436" name="Picture 4" descr="ch03_maps_ahon_se_p00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465209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579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Delaware fall in all of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Manufacturing was just beginning in the Middle Colonies during the 1700s.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3290888"/>
            <a:ext cx="7315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Manufacturers produced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iron, flour, and pepper.</a:t>
            </a:r>
            <a:endParaRPr lang="en-US" altLang="en-US" sz="2200" b="1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5105400"/>
            <a:ext cx="762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Town artisans worked as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weavers, masons, coopers (barrel-makers), and in many other trades.</a:t>
            </a:r>
            <a:endParaRPr lang="en-US" altLang="en-US" sz="2200" b="1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305300" y="2370138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305300" y="41830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299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By 1750, non-English immigrants had made the Middle Colonies </a:t>
            </a:r>
            <a:r>
              <a:rPr lang="en-US" altLang="en-US" sz="2200">
                <a:solidFill>
                  <a:srgbClr val="0062AC"/>
                </a:solidFill>
                <a:latin typeface="Verdana" pitchFamily="34" charset="0"/>
              </a:rPr>
              <a:t>the most diverse part of English North America.</a:t>
            </a:r>
            <a:endParaRPr lang="en-US" altLang="en-US" sz="2200" b="1">
              <a:solidFill>
                <a:srgbClr val="0062AC"/>
              </a:solidFill>
              <a:latin typeface="Verdana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4400" y="3373438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Philadelphia and New York had become the largest cities and busiest ports in the colonies.</a:t>
            </a:r>
            <a:endParaRPr lang="en-US" altLang="en-US" sz="2200" b="1">
              <a:latin typeface="Verdana" pitchFamily="34" charset="0"/>
            </a:endParaRP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914400" y="52578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latin typeface="Verdana" pitchFamily="34" charset="0"/>
              </a:rPr>
              <a:t>All of the colonies had thriving economies.</a:t>
            </a:r>
          </a:p>
        </p:txBody>
      </p:sp>
      <p:sp>
        <p:nvSpPr>
          <p:cNvPr id="22533" name="AutoShape 9"/>
          <p:cNvSpPr>
            <a:spLocks noChangeArrowheads="1"/>
          </p:cNvSpPr>
          <p:nvPr/>
        </p:nvSpPr>
        <p:spPr bwMode="auto">
          <a:xfrm>
            <a:off x="4305300" y="2582863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AutoShape 10"/>
          <p:cNvSpPr>
            <a:spLocks noChangeArrowheads="1"/>
          </p:cNvSpPr>
          <p:nvPr/>
        </p:nvSpPr>
        <p:spPr bwMode="auto">
          <a:xfrm>
            <a:off x="4305300" y="4467225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216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 animBg="1"/>
      <p:bldP spid="225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30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p.107-112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8435975" cy="496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195"/>
                <a:gridCol w="1687195"/>
                <a:gridCol w="1687195"/>
                <a:gridCol w="1687195"/>
                <a:gridCol w="1687195"/>
              </a:tblGrid>
              <a:tr h="809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 African Americans</a:t>
                      </a:r>
                      <a:endParaRPr lang="en-US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dirty="0" smtClean="0"/>
                        <a:t>New England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8744">
                <a:tc>
                  <a:txBody>
                    <a:bodyPr/>
                    <a:lstStyle/>
                    <a:p>
                      <a:r>
                        <a:rPr lang="en-US" dirty="0" smtClean="0"/>
                        <a:t>Southern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676400" y="4267200"/>
            <a:ext cx="3733800" cy="228600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37338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Do this row only.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R.A.F.T.</a:t>
            </a:r>
          </a:p>
          <a:p>
            <a:r>
              <a:rPr lang="en-US" dirty="0" smtClean="0"/>
              <a:t>You are William Penn, and you are writing a letter to the King of England. </a:t>
            </a:r>
          </a:p>
          <a:p>
            <a:r>
              <a:rPr lang="en-US" dirty="0" smtClean="0"/>
              <a:t>Summarize how things in the colony are going. How are the crops? </a:t>
            </a:r>
          </a:p>
          <a:p>
            <a:r>
              <a:rPr lang="en-US" dirty="0" smtClean="0"/>
              <a:t>Explain why you think it’s important to establish tolerance in your colony, and describe rules you’ve put in place to ensure stability.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29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TOTD: 3-2-1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major differences between the New York and Pennsylvania colonies</a:t>
            </a:r>
          </a:p>
          <a:p>
            <a:r>
              <a:rPr lang="en-US" dirty="0" smtClean="0"/>
              <a:t>2 important geographic features of the Middle Colonies</a:t>
            </a:r>
          </a:p>
          <a:p>
            <a:r>
              <a:rPr lang="en-US" dirty="0" smtClean="0"/>
              <a:t>1 person and his contribution to the establishment of the middle colonies</a:t>
            </a:r>
          </a:p>
        </p:txBody>
      </p:sp>
    </p:spTree>
    <p:extLst>
      <p:ext uri="{BB962C8B-B14F-4D97-AF65-F5344CB8AC3E}">
        <p14:creationId xmlns="" xmlns:p14="http://schemas.microsoft.com/office/powerpoint/2010/main" val="13066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Complete </a:t>
            </a:r>
            <a:r>
              <a:rPr lang="en-US" b="1" dirty="0" smtClean="0"/>
              <a:t>a one page written response in which </a:t>
            </a:r>
            <a:r>
              <a:rPr lang="en-US" b="1" dirty="0" smtClean="0"/>
              <a:t>you compare </a:t>
            </a:r>
            <a:r>
              <a:rPr lang="en-US" b="1" dirty="0" smtClean="0"/>
              <a:t>and contrast the development of New York and Pennsylvania using information from </a:t>
            </a:r>
            <a:r>
              <a:rPr lang="en-US" b="1" dirty="0" smtClean="0"/>
              <a:t>your </a:t>
            </a:r>
            <a:r>
              <a:rPr lang="en-US" b="1" dirty="0" smtClean="0"/>
              <a:t>flipbooks and </a:t>
            </a:r>
            <a:r>
              <a:rPr lang="en-US" b="1" dirty="0" smtClean="0"/>
              <a:t>your textbook (p 82-85 in your textbook at home).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74676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smtClean="0"/>
              <a:t>EQ: How </a:t>
            </a:r>
            <a:r>
              <a:rPr lang="en-US" sz="4400" dirty="0"/>
              <a:t>did geographic location and culture influence the development of the middle colonies</a:t>
            </a:r>
            <a:r>
              <a:rPr lang="en-US" sz="4400" dirty="0" smtClean="0"/>
              <a:t>?</a:t>
            </a:r>
          </a:p>
          <a:p>
            <a:pPr>
              <a:buNone/>
            </a:pPr>
            <a:r>
              <a:rPr lang="en-US" sz="1900" i="1" dirty="0" smtClean="0"/>
              <a:t>8.5 Describe the settlement of the New Netherlands and the subsequent possession of the colony by the English, including:</a:t>
            </a:r>
            <a:r>
              <a:rPr lang="en-US" sz="1900" dirty="0" smtClean="0"/>
              <a:t> </a:t>
            </a:r>
            <a:r>
              <a:rPr lang="en-US" sz="1900" i="1" dirty="0" smtClean="0"/>
              <a:t>Dutch influences</a:t>
            </a:r>
            <a:r>
              <a:rPr lang="en-US" sz="1900" dirty="0" smtClean="0"/>
              <a:t>, </a:t>
            </a:r>
            <a:r>
              <a:rPr lang="en-US" sz="1900" i="1" dirty="0" smtClean="0"/>
              <a:t>Peter  </a:t>
            </a:r>
            <a:r>
              <a:rPr lang="en-US" sz="1900" i="1" dirty="0" err="1" smtClean="0"/>
              <a:t>Stuyvesent</a:t>
            </a:r>
            <a:r>
              <a:rPr lang="en-US" sz="1900" dirty="0" smtClean="0"/>
              <a:t>, </a:t>
            </a:r>
            <a:r>
              <a:rPr lang="en-US" sz="1900" i="1" dirty="0" err="1" smtClean="0"/>
              <a:t>Patroon</a:t>
            </a:r>
            <a:r>
              <a:rPr lang="en-US" sz="1900" i="1" dirty="0" smtClean="0"/>
              <a:t> System</a:t>
            </a:r>
            <a:r>
              <a:rPr lang="en-US" sz="1900" dirty="0" smtClean="0"/>
              <a:t>, </a:t>
            </a:r>
            <a:r>
              <a:rPr lang="en-US" sz="1900" i="1" dirty="0" smtClean="0"/>
              <a:t>Renaming to New York</a:t>
            </a:r>
            <a:r>
              <a:rPr lang="en-US" sz="1900" dirty="0" smtClean="0"/>
              <a:t>, </a:t>
            </a:r>
            <a:r>
              <a:rPr lang="en-US" sz="1900" i="1" dirty="0" smtClean="0"/>
              <a:t>Diverse Population</a:t>
            </a:r>
            <a:endParaRPr lang="en-US" sz="1900" dirty="0" smtClean="0"/>
          </a:p>
          <a:p>
            <a:pPr>
              <a:buNone/>
            </a:pPr>
            <a:r>
              <a:rPr lang="en-US" sz="1900" i="1" dirty="0" smtClean="0"/>
              <a:t>8.6 Analyze the founding of Pennsylvania as a haven for Quakers and the tolerance that drew many different groups to the colony, including: William Penn</a:t>
            </a:r>
            <a:r>
              <a:rPr lang="en-US" sz="1900" dirty="0" smtClean="0"/>
              <a:t>, </a:t>
            </a:r>
            <a:r>
              <a:rPr lang="en-US" sz="1900" i="1" dirty="0" smtClean="0"/>
              <a:t>Philadelphia</a:t>
            </a:r>
            <a:r>
              <a:rPr lang="en-US" sz="1900" dirty="0" smtClean="0"/>
              <a:t>, </a:t>
            </a:r>
            <a:r>
              <a:rPr lang="en-US" sz="1900" i="1" dirty="0" smtClean="0"/>
              <a:t>Role of women</a:t>
            </a:r>
            <a:r>
              <a:rPr lang="en-US" sz="1900" dirty="0" smtClean="0"/>
              <a:t>, </a:t>
            </a:r>
            <a:r>
              <a:rPr lang="en-US" sz="1900" i="1" dirty="0" smtClean="0"/>
              <a:t>Relationship with Indians</a:t>
            </a:r>
            <a:r>
              <a:rPr lang="en-US" sz="1900" dirty="0" smtClean="0"/>
              <a:t> </a:t>
            </a:r>
          </a:p>
          <a:p>
            <a:pPr>
              <a:buNone/>
            </a:pPr>
            <a:r>
              <a:rPr lang="en-US" sz="1900" dirty="0" smtClean="0"/>
              <a:t>8.10 Locate and identify the first 13 colonies, and describe how their location and geographic features influenced their development.</a:t>
            </a:r>
          </a:p>
          <a:p>
            <a:pPr>
              <a:buNone/>
            </a:pPr>
            <a:r>
              <a:rPr lang="en-US" sz="1900" dirty="0" smtClean="0"/>
              <a:t>8.12 Compare and contrast the day-to-day colonial life for men, women, and children in different regions and of different ethnicities, including the system of indentured servitude, as well as their connection to the land.</a:t>
            </a:r>
            <a:endParaRPr 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33399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45315"/>
            <a:ext cx="6965245" cy="1202485"/>
          </a:xfrm>
        </p:spPr>
        <p:txBody>
          <a:bodyPr/>
          <a:lstStyle/>
          <a:p>
            <a:r>
              <a:rPr lang="en-US" dirty="0" smtClean="0"/>
              <a:t>Activator: Map 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3629891" cy="4953000"/>
          </a:xfrm>
        </p:spPr>
        <p:txBody>
          <a:bodyPr/>
          <a:lstStyle/>
          <a:p>
            <a:r>
              <a:rPr lang="en-US" dirty="0" smtClean="0"/>
              <a:t>Look over the map of the Middle Colonies</a:t>
            </a:r>
          </a:p>
          <a:p>
            <a:r>
              <a:rPr lang="en-US" dirty="0" smtClean="0"/>
              <a:t>What major rivers do you notice in these colonies?</a:t>
            </a:r>
          </a:p>
          <a:p>
            <a:r>
              <a:rPr lang="en-US" dirty="0" smtClean="0"/>
              <a:t>How do you think these rivers play a role in the economies of the Middle Colonies?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21888845"/>
              </p:ext>
            </p:extLst>
          </p:nvPr>
        </p:nvGraphicFramePr>
        <p:xfrm>
          <a:off x="1524000" y="2794000"/>
          <a:ext cx="6096000" cy="4064000"/>
        </p:xfrm>
        <a:graphic>
          <a:graphicData uri="http://schemas.openxmlformats.org/presentationml/2006/ole">
            <p:oleObj spid="_x0000_s1055" name="Acrobat Document" r:id="rId3" imgW="0" imgH="0" progId="AcroExch.Document.11">
              <p:embed/>
            </p:oleObj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097"/>
          <a:stretch/>
        </p:blipFill>
        <p:spPr bwMode="auto">
          <a:xfrm>
            <a:off x="4620491" y="1209647"/>
            <a:ext cx="3761509" cy="503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0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29" name="Group 41"/>
          <p:cNvGraphicFramePr>
            <a:graphicFrameLocks noGrp="1"/>
          </p:cNvGraphicFramePr>
          <p:nvPr/>
        </p:nvGraphicFramePr>
        <p:xfrm>
          <a:off x="914400" y="1265238"/>
          <a:ext cx="7315200" cy="4830839"/>
        </p:xfrm>
        <a:graphic>
          <a:graphicData uri="http://schemas.openxmlformats.org/drawingml/2006/table">
            <a:tbl>
              <a:tblPr/>
              <a:tblGrid>
                <a:gridCol w="1786932"/>
                <a:gridCol w="5528268"/>
              </a:tblGrid>
              <a:tr h="6095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Geography of the Middle Colonies</a:t>
                      </a:r>
                    </a:p>
                  </a:txBody>
                  <a:tcPr marL="137160" marR="137160" marT="137151" marB="137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Location</a:t>
                      </a:r>
                    </a:p>
                  </a:txBody>
                  <a:tcPr marL="137160" marR="137160" marT="137151" marB="137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New York, Pennsylvania, New Jersey, and Delaware (in order from largest to smallest) were the Middle Colonies.</a:t>
                      </a:r>
                    </a:p>
                  </a:txBody>
                  <a:tcPr marL="137160" marR="137160" marT="137151" marB="137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8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Landforms</a:t>
                      </a:r>
                    </a:p>
                  </a:txBody>
                  <a:tcPr marL="137160" marR="137160" marT="137151" marB="137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Much of the Middle Colonies is lowlands.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Hudson and Delaware rivers are important waterways in the region.</a:t>
                      </a:r>
                    </a:p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soil is fertile and well-suited for crops like wheat, fruits, and vegetables.</a:t>
                      </a:r>
                    </a:p>
                  </a:txBody>
                  <a:tcPr marL="137160" marR="137160" marT="137151" marB="137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97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Climate</a:t>
                      </a:r>
                    </a:p>
                  </a:txBody>
                  <a:tcPr marL="137160" marR="137160" marT="137151" marB="1371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7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climate is warmer, with a longer growing season, than the New England climate.</a:t>
                      </a:r>
                    </a:p>
                  </a:txBody>
                  <a:tcPr marL="137160" marR="137160" marT="137151" marB="1371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77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Vocabulary: KWL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 over your Vocabulary Chart</a:t>
            </a:r>
          </a:p>
          <a:p>
            <a:r>
              <a:rPr lang="en-US" dirty="0" smtClean="0"/>
              <a:t>Complete the first section of your chart for what you already know about the following vocabulary words:</a:t>
            </a:r>
          </a:p>
          <a:p>
            <a:pPr lvl="1"/>
            <a:r>
              <a:rPr lang="en-US" dirty="0" err="1" smtClean="0"/>
              <a:t>Patroon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Tolerance</a:t>
            </a:r>
          </a:p>
          <a:p>
            <a:pPr lvl="1"/>
            <a:r>
              <a:rPr lang="en-US" dirty="0" smtClean="0"/>
              <a:t>Quaker</a:t>
            </a:r>
          </a:p>
          <a:p>
            <a:pPr lvl="1"/>
            <a:r>
              <a:rPr lang="en-US" dirty="0" smtClean="0"/>
              <a:t>Proprietary Colony</a:t>
            </a:r>
          </a:p>
          <a:p>
            <a:pPr lvl="1"/>
            <a:r>
              <a:rPr lang="en-US" dirty="0" smtClean="0"/>
              <a:t>Royal Colony</a:t>
            </a:r>
          </a:p>
        </p:txBody>
      </p:sp>
    </p:spTree>
    <p:extLst>
      <p:ext uri="{BB962C8B-B14F-4D97-AF65-F5344CB8AC3E}">
        <p14:creationId xmlns="" xmlns:p14="http://schemas.microsoft.com/office/powerpoint/2010/main" val="26500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WUAH 08/25/14(you may not use your notes or book)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Why were the middle colonies founded?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events caused slavery to occur in colonial America?</a:t>
            </a:r>
          </a:p>
          <a:p>
            <a:pPr marL="457200" indent="-457200">
              <a:buAutoNum type="arabicPeriod"/>
            </a:pPr>
            <a:r>
              <a:rPr lang="en-US" dirty="0" smtClean="0"/>
              <a:t>Compare the geography of the New England colonies to the </a:t>
            </a:r>
            <a:r>
              <a:rPr lang="en-US" smtClean="0"/>
              <a:t>Middle colonies.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71600" y="1143000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Verdana" pitchFamily="34" charset="0"/>
              </a:rPr>
              <a:t>How did the diverse Middle Colonies develop and thrive?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371600" y="2514600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Colonists settled in the Middle Colonies for freedom of religion or to profit from trade, farming, or other occupations.</a:t>
            </a: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4305300" y="3962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371600" y="4683125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Verdana" pitchFamily="34" charset="0"/>
              </a:rPr>
              <a:t>Factors such as fertile soil, manufacturing, and social equality promoted the colonies’ prosperity.</a:t>
            </a:r>
          </a:p>
        </p:txBody>
      </p:sp>
    </p:spTree>
    <p:extLst>
      <p:ext uri="{BB962C8B-B14F-4D97-AF65-F5344CB8AC3E}">
        <p14:creationId xmlns="" xmlns:p14="http://schemas.microsoft.com/office/powerpoint/2010/main" val="43643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65245" cy="838199"/>
          </a:xfrm>
        </p:spPr>
        <p:txBody>
          <a:bodyPr/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467600" cy="426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Read p78-79.</a:t>
            </a:r>
          </a:p>
          <a:p>
            <a:r>
              <a:rPr lang="en-US" sz="2800" dirty="0" smtClean="0"/>
              <a:t>Add information to your flipbooks based on your assigned reading.</a:t>
            </a:r>
          </a:p>
          <a:p>
            <a:r>
              <a:rPr lang="en-US" sz="2800" dirty="0" smtClean="0"/>
              <a:t>North will teach South about the New Netherlands</a:t>
            </a:r>
          </a:p>
          <a:p>
            <a:r>
              <a:rPr lang="en-US" sz="2800" dirty="0" smtClean="0"/>
              <a:t>South will teach North about Pennsylvania</a:t>
            </a:r>
          </a:p>
          <a:p>
            <a:r>
              <a:rPr lang="en-US" sz="2800" dirty="0" smtClean="0"/>
              <a:t>Be sure to pick out the most important information!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6134</TotalTime>
  <Words>1349</Words>
  <Application>Microsoft Office PowerPoint</Application>
  <PresentationFormat>On-screen Show (4:3)</PresentationFormat>
  <Paragraphs>128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Pushpin</vt:lpstr>
      <vt:lpstr>Acrobat Document</vt:lpstr>
      <vt:lpstr>WUAH 08/22/14</vt:lpstr>
      <vt:lpstr>The Middle Colonies</vt:lpstr>
      <vt:lpstr>Slide 3</vt:lpstr>
      <vt:lpstr>Activator: Map Quest</vt:lpstr>
      <vt:lpstr>Slide 5</vt:lpstr>
      <vt:lpstr>Vocabulary: KWL</vt:lpstr>
      <vt:lpstr>WUAH 08/25/14(you may not use your notes or book)</vt:lpstr>
      <vt:lpstr>Slide 8</vt:lpstr>
      <vt:lpstr>Activity 1</vt:lpstr>
      <vt:lpstr>The New Netherlands</vt:lpstr>
      <vt:lpstr>The Patroon System</vt:lpstr>
      <vt:lpstr>Slide 12</vt:lpstr>
      <vt:lpstr>Slide 13</vt:lpstr>
      <vt:lpstr>Slide 14</vt:lpstr>
      <vt:lpstr>Assessment 2</vt:lpstr>
      <vt:lpstr>Slide 16</vt:lpstr>
      <vt:lpstr>Slide 17</vt:lpstr>
      <vt:lpstr>Slide 18</vt:lpstr>
      <vt:lpstr>Pennsylvania Government</vt:lpstr>
      <vt:lpstr>Slide 20</vt:lpstr>
      <vt:lpstr>Slide 21</vt:lpstr>
      <vt:lpstr>Delaware</vt:lpstr>
      <vt:lpstr>Slide 23</vt:lpstr>
      <vt:lpstr>Slide 24</vt:lpstr>
      <vt:lpstr>p.107-112</vt:lpstr>
      <vt:lpstr>Assessment 3</vt:lpstr>
      <vt:lpstr>TOTD: 3-2-1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Colonies</dc:title>
  <dc:creator>Janessa</dc:creator>
  <cp:lastModifiedBy>JCS</cp:lastModifiedBy>
  <cp:revision>290</cp:revision>
  <dcterms:created xsi:type="dcterms:W3CDTF">2014-08-10T17:16:23Z</dcterms:created>
  <dcterms:modified xsi:type="dcterms:W3CDTF">2014-08-25T12:53:26Z</dcterms:modified>
</cp:coreProperties>
</file>