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663300"/>
    <a:srgbClr val="CC3300"/>
    <a:srgbClr val="3366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 autoAdjust="0"/>
  </p:normalViewPr>
  <p:slideViewPr>
    <p:cSldViewPr>
      <p:cViewPr varScale="1">
        <p:scale>
          <a:sx n="87" d="100"/>
          <a:sy n="87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4D395-D4C8-47B8-8780-ABEC2996DCC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0E81C-58F8-4D49-9905-87FF253F8B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29A92-72FA-4A8A-9B6E-D177F2A7E486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D3E99-7E1F-47D1-BD8F-49C9A08146FC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D332B-98ED-4583-AE6A-EF761321AFF4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D80DD-4C15-4ED7-89AA-8ECF4A932675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F4A84-668F-4085-8AC9-0E6DBF59708B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/>
          <a:lstStyle/>
          <a:p>
            <a:pPr algn="r" defTabSz="912813"/>
            <a:fld id="{099501ED-F5DE-46C9-B5A8-CCC9E1319CBA}" type="slidenum">
              <a:rPr lang="en-US" sz="1200"/>
              <a:pPr algn="r" defTabSz="912813"/>
              <a:t>20</a:t>
            </a:fld>
            <a:endParaRPr lang="en-US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1FF8F-D234-46BE-8158-AC1B6B801E4F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FEF8E-224E-4B95-8838-5F76ED71708A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04173-C61A-4F79-8AB4-949AC5200843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CE6D0-54DF-4236-86B8-FA6F702070D5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85FDD-259B-4A35-891A-2758D3C1C699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4A565-055E-4145-BC86-093055E63FAB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53AB4-15C9-41A0-8243-1255B2AC61F2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3267C-5B12-4592-879D-D7626328A52E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52800"/>
            <a:ext cx="9144000" cy="838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59F050-78A2-4B7E-8F98-B50BCB76B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F5F27-46C3-4183-886D-2BD0E5ACA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465A-FD67-4AEA-ABA1-C3F0334AD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AB16-FEA2-4EBD-8442-C8C803A82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532B2-9AFA-4868-B31C-9881F6C69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2E703-CCE8-4533-A621-7FB312135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BD90F-2290-4460-90D2-14B18A5D1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8C0DD-4B7E-4DFB-9345-6C1127C8E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A2D61-1969-4583-A48F-E301F71D9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14ED-CF7A-4A35-AC67-D5BADBCE0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EA866-17CB-4E79-9910-803D8F4E6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35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5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5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9FCB466B-DE00-4F49-A561-7B8CEE31565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../scripts/ksAHON-02-4_swf.app" TargetMode="External"/><Relationship Id="rId7" Type="http://schemas.openxmlformats.org/officeDocument/2006/relationships/hyperlink" Target="qtAHON-02-4.qt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../scripts/MiniLauncher.exe%20ksAHON-02-4.swf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search?Ntt=French+exploration" TargetMode="External"/><Relationship Id="rId2" Type="http://schemas.openxmlformats.org/officeDocument/2006/relationships/hyperlink" Target="http://www.biography.com/people/samuel-de-champlain-924397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hschool.com/atschool/ahon/mapmaster/mapms_mv_ch02_p0054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1800"/>
            <a:ext cx="9144000" cy="8382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were the reasons for French exploration?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8.8 Describe the location and reasons for French exploration and settlements in North America, including the Huguenots.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In 1673</a:t>
            </a:r>
            <a:r>
              <a:rPr lang="en-US" sz="2200" dirty="0">
                <a:latin typeface="Verdana" pitchFamily="34" charset="0"/>
              </a:rPr>
              <a:t>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Father Marquette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and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 French Canadian trader Louis Joliet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explored Lake Michigan and the Mississippi River.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914400" y="2514600"/>
            <a:ext cx="4114800" cy="3478213"/>
          </a:xfrm>
          <a:prstGeom prst="rightArrowCallout">
            <a:avLst/>
          </a:prstGeom>
          <a:solidFill>
            <a:srgbClr val="D7D499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20650">
              <a:spcBef>
                <a:spcPct val="50000"/>
              </a:spcBef>
              <a:defRPr/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They had thought the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Mississippi River might be the long-sought northwest passage,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but they soon changed their minds.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486400" y="2981325"/>
            <a:ext cx="2743200" cy="2724150"/>
          </a:xfrm>
          <a:prstGeom prst="round2DiagRect">
            <a:avLst/>
          </a:prstGeom>
          <a:solidFill>
            <a:srgbClr val="FFCC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20650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002060"/>
                </a:solidFill>
                <a:latin typeface="Verdana" pitchFamily="34" charset="0"/>
              </a:rPr>
              <a:t>However, the two did discover a water route into the heart of North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h15_maps_wh_se_p0485.jpg"/>
          <p:cNvPicPr>
            <a:picLocks noChangeAspect="1"/>
          </p:cNvPicPr>
          <p:nvPr/>
        </p:nvPicPr>
        <p:blipFill>
          <a:blip r:embed="rId3" cstate="print"/>
          <a:srcRect l="13112" r="33138" b="55833"/>
          <a:stretch>
            <a:fillRect/>
          </a:stretch>
        </p:blipFill>
        <p:spPr bwMode="auto">
          <a:xfrm>
            <a:off x="3505200" y="2133600"/>
            <a:ext cx="518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The exploration of the Mississippi was completed in 1682 by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René Robert </a:t>
            </a:r>
            <a:r>
              <a:rPr lang="en-US" sz="2200" dirty="0" err="1">
                <a:solidFill>
                  <a:srgbClr val="0062AC"/>
                </a:solidFill>
                <a:latin typeface="Verdana" pitchFamily="34" charset="0"/>
              </a:rPr>
              <a:t>Cavelier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 (La Salle).</a:t>
            </a:r>
            <a:endParaRPr lang="en-US" sz="2200" b="1" dirty="0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2752725"/>
            <a:ext cx="2895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He reached the river’s mouth at the Gulf of Mexico</a:t>
            </a:r>
            <a:r>
              <a:rPr lang="en-US" sz="2200" dirty="0">
                <a:latin typeface="Verdana" pitchFamily="34" charset="0"/>
              </a:rPr>
              <a:t>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claimed the entire Mississippi Valley for France, and named the region Louisiana.</a:t>
            </a:r>
          </a:p>
        </p:txBody>
      </p:sp>
      <p:pic>
        <p:nvPicPr>
          <p:cNvPr id="11269" name="Picture 6" descr="ch15_maps_wh_se_p0485.jpg"/>
          <p:cNvPicPr>
            <a:picLocks noChangeAspect="1"/>
          </p:cNvPicPr>
          <p:nvPr/>
        </p:nvPicPr>
        <p:blipFill>
          <a:blip r:embed="rId4" cstate="print"/>
          <a:srcRect l="33427" t="70000" r="52107" b="15874"/>
          <a:stretch>
            <a:fillRect/>
          </a:stretch>
        </p:blipFill>
        <p:spPr bwMode="auto">
          <a:xfrm>
            <a:off x="3906838" y="5105400"/>
            <a:ext cx="1046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The colony of New France developed quite differently than did New Spain.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14400" y="3743325"/>
            <a:ext cx="29718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The Spanish, who wanted gold and silver,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forced Native Americans into harsh labor.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05400" y="3743325"/>
            <a:ext cx="3124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The French, who wanted fish and furs,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traded with Native Americans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for the animal skins they sold in Europe.</a:t>
            </a: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 flipH="1">
            <a:off x="4572000" y="22098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0" name="Picture 7" descr="ch13_img_ws_se_p0265.jpg"/>
          <p:cNvPicPr>
            <a:picLocks noChangeAspect="1"/>
          </p:cNvPicPr>
          <p:nvPr/>
        </p:nvPicPr>
        <p:blipFill>
          <a:blip r:embed="rId3" cstate="print"/>
          <a:srcRect r="2711" b="6332"/>
          <a:stretch>
            <a:fillRect/>
          </a:stretch>
        </p:blipFill>
        <p:spPr bwMode="auto">
          <a:xfrm>
            <a:off x="1524000" y="2438400"/>
            <a:ext cx="16398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849938" y="2438400"/>
            <a:ext cx="1635125" cy="1087438"/>
            <a:chOff x="7391400" y="2971800"/>
            <a:chExt cx="1636776" cy="1088136"/>
          </a:xfrm>
        </p:grpSpPr>
        <p:sp>
          <p:nvSpPr>
            <p:cNvPr id="11" name="Rectangle 10"/>
            <p:cNvSpPr/>
            <p:nvPr/>
          </p:nvSpPr>
          <p:spPr>
            <a:xfrm>
              <a:off x="7391400" y="2971800"/>
              <a:ext cx="1636776" cy="108813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5339" y="2971800"/>
              <a:ext cx="532349" cy="1088136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57688" y="2971800"/>
              <a:ext cx="567310" cy="10881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716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Champlain convinced Native Americans to bring pelts to French trading posts.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7200" y="2671763"/>
            <a:ext cx="441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Trading posts such as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Quebec City and Montreal became busy centers of commerce.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57200" y="4540250"/>
            <a:ext cx="4419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 err="1">
                <a:solidFill>
                  <a:srgbClr val="FF0000"/>
                </a:solidFill>
                <a:latin typeface="Verdana" pitchFamily="34" charset="0"/>
              </a:rPr>
              <a:t>Coureurs</a:t>
            </a:r>
            <a:r>
              <a:rPr lang="en-US" sz="2200" b="1" i="1" dirty="0">
                <a:solidFill>
                  <a:srgbClr val="FF0000"/>
                </a:solidFill>
                <a:latin typeface="Verdana" pitchFamily="34" charset="0"/>
              </a:rPr>
              <a:t> de bois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acquired pelts from Native Americans, and many of them married Native American women and started families.</a:t>
            </a:r>
          </a:p>
        </p:txBody>
      </p:sp>
      <p:pic>
        <p:nvPicPr>
          <p:cNvPr id="13317" name="Picture 6" descr="ch02_img_hsus_se_p00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513" y="1981200"/>
            <a:ext cx="33162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2209800" y="2063750"/>
            <a:ext cx="4572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209800" y="3932238"/>
            <a:ext cx="4572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Native Americans traded fur pelts to the French and Dutch in exchange for goods such as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cloth, iron pots and tools, and guns.</a:t>
            </a:r>
            <a:endParaRPr lang="en-US" sz="2200" b="1" dirty="0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14400" y="32004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  <a:latin typeface="Verdana" pitchFamily="34" charset="0"/>
              </a:rPr>
              <a:t>Ultimately, however, the fur trade had grave effects on Native Americans.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43000" y="4459224"/>
            <a:ext cx="1524000" cy="1542288"/>
            <a:chOff x="914400" y="3867912"/>
            <a:chExt cx="1524000" cy="1542288"/>
          </a:xfrm>
          <a:solidFill>
            <a:schemeClr val="bg1">
              <a:lumMod val="75000"/>
            </a:schemeClr>
          </a:solidFill>
        </p:grpSpPr>
        <p:sp>
          <p:nvSpPr>
            <p:cNvPr id="7" name="Pentagon 6"/>
            <p:cNvSpPr/>
            <p:nvPr/>
          </p:nvSpPr>
          <p:spPr>
            <a:xfrm rot="5400000">
              <a:off x="905256" y="3877056"/>
              <a:ext cx="1542288" cy="1524000"/>
            </a:xfrm>
            <a:prstGeom prst="homePlate">
              <a:avLst>
                <a:gd name="adj" fmla="val 3995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6372" y="4191000"/>
              <a:ext cx="1140056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Verdana" pitchFamily="34" charset="0"/>
                </a:rPr>
                <a:t>disease</a:t>
              </a: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3810000" y="4459224"/>
            <a:ext cx="1524000" cy="1542288"/>
            <a:chOff x="3505200" y="3886200"/>
            <a:chExt cx="1524000" cy="1542288"/>
          </a:xfrm>
          <a:solidFill>
            <a:schemeClr val="bg1">
              <a:lumMod val="75000"/>
            </a:schemeClr>
          </a:solidFill>
        </p:grpSpPr>
        <p:sp>
          <p:nvSpPr>
            <p:cNvPr id="11" name="Pentagon 10"/>
            <p:cNvSpPr/>
            <p:nvPr/>
          </p:nvSpPr>
          <p:spPr>
            <a:xfrm rot="5400000">
              <a:off x="3496056" y="3895344"/>
              <a:ext cx="1542288" cy="1524000"/>
            </a:xfrm>
            <a:prstGeom prst="homePlate">
              <a:avLst>
                <a:gd name="adj" fmla="val 3995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9675" y="4191000"/>
              <a:ext cx="655051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Verdana" pitchFamily="34" charset="0"/>
                </a:rPr>
                <a:t>war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6477000" y="4459224"/>
            <a:ext cx="1524000" cy="1542288"/>
            <a:chOff x="6172200" y="3886200"/>
            <a:chExt cx="1524000" cy="1542288"/>
          </a:xfrm>
          <a:solidFill>
            <a:schemeClr val="bg1">
              <a:lumMod val="75000"/>
            </a:schemeClr>
          </a:solidFill>
        </p:grpSpPr>
        <p:sp>
          <p:nvSpPr>
            <p:cNvPr id="12" name="Pentagon 11"/>
            <p:cNvSpPr/>
            <p:nvPr/>
          </p:nvSpPr>
          <p:spPr>
            <a:xfrm rot="5400000">
              <a:off x="6163056" y="3895344"/>
              <a:ext cx="1542288" cy="1524000"/>
            </a:xfrm>
            <a:prstGeom prst="homePlate">
              <a:avLst>
                <a:gd name="adj" fmla="val 3995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5512" y="4038600"/>
              <a:ext cx="1385316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Verdana" pitchFamily="34" charset="0"/>
                </a:rPr>
                <a:t>lost food </a:t>
              </a:r>
              <a:br>
                <a:rPr lang="en-US" sz="2000" dirty="0">
                  <a:latin typeface="Verdana" pitchFamily="34" charset="0"/>
                </a:rPr>
              </a:br>
              <a:r>
                <a:rPr lang="en-US" sz="2000" dirty="0">
                  <a:latin typeface="Verdana" pitchFamily="34" charset="0"/>
                </a:rPr>
                <a:t>and land</a:t>
              </a: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4343400" y="2497138"/>
            <a:ext cx="4572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71600" y="4454525"/>
            <a:ext cx="6400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Sickness spread quickly because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Native Americans had no immunity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to European diseases.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14400" y="2001440"/>
            <a:ext cx="7315200" cy="1178719"/>
          </a:xfrm>
          <a:prstGeom prst="downArrowCallout">
            <a:avLst/>
          </a:prstGeom>
          <a:solidFill>
            <a:srgbClr val="D7D499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Native Americans were weakened by diseases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they caught from the Europeans.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14400" y="3441700"/>
            <a:ext cx="457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The French were allied with the Hurons, and the Dutch were allied with the Iroquois.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457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Also, the French and Dutch made </a:t>
            </a: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alliances </a:t>
            </a:r>
            <a:r>
              <a:rPr lang="en-US" sz="2200" b="1">
                <a:latin typeface="Verdana" pitchFamily="34" charset="0"/>
              </a:rPr>
              <a:t>with different tribes, who were enemies.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914400" y="5402263"/>
            <a:ext cx="7315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Iroquois attacked the Hurons with guns they got from the Dutch.</a:t>
            </a:r>
          </a:p>
        </p:txBody>
      </p:sp>
      <p:sp>
        <p:nvSpPr>
          <p:cNvPr id="8" name="Down Arrow 7"/>
          <p:cNvSpPr/>
          <p:nvPr/>
        </p:nvSpPr>
        <p:spPr>
          <a:xfrm>
            <a:off x="2971800" y="2787650"/>
            <a:ext cx="4572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971800" y="4748213"/>
            <a:ext cx="4572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9" name="Picture 9" descr="ch02_img_ahon_se_p00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34290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9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1524000"/>
            <a:ext cx="4114800" cy="3200400"/>
          </a:xfrm>
          <a:prstGeom prst="rightArrowCallout">
            <a:avLst/>
          </a:prstGeom>
          <a:solidFill>
            <a:srgbClr val="D7D499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20650"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In addition, the fur trade caused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over-trapping of animals </a:t>
            </a:r>
            <a:r>
              <a:rPr lang="en-US" sz="2200" dirty="0">
                <a:latin typeface="Verdana" pitchFamily="34" charset="0"/>
              </a:rPr>
              <a:t>and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weakened the food chain </a:t>
            </a:r>
            <a:r>
              <a:rPr lang="en-US" sz="2200" dirty="0">
                <a:latin typeface="Verdana" pitchFamily="34" charset="0"/>
              </a:rPr>
              <a:t>on which Native Americans depended.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410200" y="1524000"/>
            <a:ext cx="2743200" cy="3200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20650"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As the fur-bearing animals disappeared, the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Native Americans became less valuable trading partners to the colonists.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5257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Colonists began to covet Native American land instead.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22531" grpId="0" animBg="1"/>
      <p:bldP spid="22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In the late 1600s, French colonists began to farm in large numbers because: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3962400"/>
            <a:ext cx="3200400" cy="1600200"/>
          </a:xfrm>
          <a:prstGeom prst="round2DiagRect">
            <a:avLst/>
          </a:prstGeom>
          <a:solidFill>
            <a:srgbClr val="D7D4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spcAft>
                <a:spcPct val="60000"/>
              </a:spcAft>
              <a:defRPr/>
            </a:pPr>
            <a:r>
              <a:rPr lang="en-US" sz="2200" dirty="0">
                <a:latin typeface="Verdana" pitchFamily="34" charset="0"/>
              </a:rPr>
              <a:t>The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market for furs </a:t>
            </a:r>
            <a:r>
              <a:rPr lang="en-US" sz="2200" dirty="0">
                <a:latin typeface="Verdana" pitchFamily="34" charset="0"/>
              </a:rPr>
              <a:t>in Europe was in decline.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914400" y="5745163"/>
            <a:ext cx="7315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New France had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5,000 colonists by 1672.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3200400" cy="1600200"/>
          </a:xfrm>
          <a:prstGeom prst="round2DiagRect">
            <a:avLst/>
          </a:prstGeom>
          <a:solidFill>
            <a:srgbClr val="D7D4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spcAft>
                <a:spcPct val="60000"/>
              </a:spcAft>
              <a:defRPr/>
            </a:pP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Indian wars </a:t>
            </a:r>
            <a:r>
              <a:rPr lang="en-US" sz="2200" dirty="0">
                <a:latin typeface="Verdana" pitchFamily="34" charset="0"/>
              </a:rPr>
              <a:t>disrupted the fur trade.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00600" y="2057400"/>
            <a:ext cx="3200400" cy="1600200"/>
          </a:xfrm>
          <a:prstGeom prst="round2DiagRect">
            <a:avLst/>
          </a:prstGeom>
          <a:solidFill>
            <a:srgbClr val="D7D4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60000"/>
              </a:spcAft>
              <a:defRPr/>
            </a:pPr>
            <a:r>
              <a:rPr lang="en-US" sz="2200" dirty="0">
                <a:latin typeface="Verdana" pitchFamily="34" charset="0"/>
              </a:rPr>
              <a:t>The king </a:t>
            </a:r>
            <a:br>
              <a:rPr lang="en-US" sz="2200" dirty="0">
                <a:latin typeface="Verdana" pitchFamily="34" charset="0"/>
              </a:rPr>
            </a:br>
            <a:r>
              <a:rPr lang="en-US" sz="2200" dirty="0">
                <a:latin typeface="Verdana" pitchFamily="34" charset="0"/>
              </a:rPr>
              <a:t>sent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3,000 French settlers to New </a:t>
            </a:r>
            <a:br>
              <a:rPr lang="en-US" sz="2200" dirty="0">
                <a:solidFill>
                  <a:srgbClr val="0062AC"/>
                </a:solidFill>
                <a:latin typeface="Verdana" pitchFamily="34" charset="0"/>
              </a:rPr>
            </a:b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France.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00600" y="3962400"/>
            <a:ext cx="3200400" cy="1600200"/>
          </a:xfrm>
          <a:prstGeom prst="round2DiagRect">
            <a:avLst/>
          </a:prstGeom>
          <a:solidFill>
            <a:srgbClr val="D7D4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spcAft>
                <a:spcPct val="60000"/>
              </a:spcAft>
              <a:defRPr/>
            </a:pPr>
            <a:r>
              <a:rPr lang="en-US" sz="2200" dirty="0">
                <a:latin typeface="Verdana" pitchFamily="34" charset="0"/>
              </a:rPr>
              <a:t>The new settlers included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young</a:t>
            </a:r>
            <a:br>
              <a:rPr lang="en-US" sz="2200" dirty="0">
                <a:solidFill>
                  <a:srgbClr val="0062AC"/>
                </a:solidFill>
                <a:latin typeface="Verdana" pitchFamily="34" charset="0"/>
              </a:rPr>
            </a:b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single women.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13318" grpId="0"/>
      <p:bldP spid="9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2819400"/>
            <a:ext cx="6019800" cy="1447800"/>
          </a:xfrm>
          <a:prstGeom prst="rect">
            <a:avLst/>
          </a:prstGeom>
          <a:solidFill>
            <a:srgbClr val="D7D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New Netherland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kept English settlers from moving westward.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5334000"/>
            <a:ext cx="731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latin typeface="Verdana" pitchFamily="34" charset="0"/>
              </a:rPr>
              <a:t>So in 1664, English forces seized New Netherland and renamed it New York.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0" y="2971800"/>
            <a:ext cx="1676400" cy="1143000"/>
            <a:chOff x="4572000" y="2971800"/>
            <a:chExt cx="1676400" cy="1143000"/>
          </a:xfrm>
        </p:grpSpPr>
        <p:sp>
          <p:nvSpPr>
            <p:cNvPr id="21513" name="AutoShape 21"/>
            <p:cNvSpPr>
              <a:spLocks noChangeArrowheads="1"/>
            </p:cNvSpPr>
            <p:nvPr/>
          </p:nvSpPr>
          <p:spPr bwMode="auto">
            <a:xfrm>
              <a:off x="4572000" y="2971800"/>
              <a:ext cx="1676400" cy="1143000"/>
            </a:xfrm>
            <a:prstGeom prst="leftArrow">
              <a:avLst>
                <a:gd name="adj1" fmla="val 67509"/>
                <a:gd name="adj2" fmla="val 25001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TextBox 14"/>
            <p:cNvSpPr txBox="1">
              <a:spLocks noChangeArrowheads="1"/>
            </p:cNvSpPr>
            <p:nvPr/>
          </p:nvSpPr>
          <p:spPr bwMode="auto">
            <a:xfrm>
              <a:off x="4953000" y="3200400"/>
              <a:ext cx="11938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Verdana" pitchFamily="34" charset="0"/>
                </a:rPr>
                <a:t>English </a:t>
              </a:r>
              <a:br>
                <a:rPr lang="en-US" sz="2000">
                  <a:latin typeface="Verdana" pitchFamily="34" charset="0"/>
                </a:rPr>
              </a:br>
              <a:r>
                <a:rPr lang="en-US" sz="2000">
                  <a:latin typeface="Verdana" pitchFamily="34" charset="0"/>
                </a:rPr>
                <a:t>settlers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52600" y="2819400"/>
            <a:ext cx="2438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3" name="TextBox 16"/>
          <p:cNvSpPr txBox="1">
            <a:spLocks noChangeArrowheads="1"/>
          </p:cNvSpPr>
          <p:nvPr/>
        </p:nvSpPr>
        <p:spPr bwMode="auto">
          <a:xfrm>
            <a:off x="2133600" y="3198813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New Netherland</a:t>
            </a:r>
          </a:p>
        </p:txBody>
      </p: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2133600" y="3352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New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459" grpId="0"/>
      <p:bldP spid="16" grpId="0" animBg="1"/>
      <p:bldP spid="19463" grpId="0"/>
      <p:bldP spid="19463" grpId="1"/>
      <p:bldP spid="194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Huguenots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Samuel </a:t>
            </a:r>
            <a:r>
              <a:rPr lang="en-US" dirty="0">
                <a:solidFill>
                  <a:srgbClr val="002060"/>
                </a:solidFill>
              </a:rPr>
              <a:t>de Champlain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Quebec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Jacques </a:t>
            </a:r>
            <a:r>
              <a:rPr lang="en-US" dirty="0">
                <a:solidFill>
                  <a:srgbClr val="002060"/>
                </a:solidFill>
              </a:rPr>
              <a:t>Marquette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/>
          <p:cNvSpPr>
            <a:spLocks noChangeArrowheads="1"/>
          </p:cNvSpPr>
          <p:nvPr/>
        </p:nvSpPr>
        <p:spPr bwMode="auto">
          <a:xfrm>
            <a:off x="9144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Verdana" pitchFamily="34" charset="0"/>
              </a:rPr>
              <a:t>Section Review</a:t>
            </a:r>
          </a:p>
        </p:txBody>
      </p:sp>
      <p:pic>
        <p:nvPicPr>
          <p:cNvPr id="22531" name="Picture 12" descr="Button-Mac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2949575"/>
            <a:ext cx="14700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3" descr="Button-PC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2949575"/>
            <a:ext cx="14700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4800600" y="2438400"/>
            <a:ext cx="3352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Verdana" pitchFamily="34" charset="0"/>
              </a:rPr>
              <a:t>Know It, Show It Quiz</a:t>
            </a:r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990600" y="2438400"/>
            <a:ext cx="2743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Verdana" pitchFamily="34" charset="0"/>
              </a:rPr>
              <a:t>QuickTake Quiz</a:t>
            </a:r>
          </a:p>
        </p:txBody>
      </p:sp>
      <p:pic>
        <p:nvPicPr>
          <p:cNvPr id="22535" name="Picture 16" descr="ExamViewButton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2949575"/>
            <a:ext cx="2924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www.biography.com/people/samuel-de-champlain-9243971</a:t>
            </a:r>
            <a:endParaRPr lang="en-US" u="sng" dirty="0" smtClean="0"/>
          </a:p>
          <a:p>
            <a:r>
              <a:rPr lang="en-US" u="sng" dirty="0">
                <a:hlinkClick r:id="rId3"/>
              </a:rPr>
              <a:t>http://app.discoveryeducation.com/search?Ntt=French+exploration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One  important thing French exploration is__________, but the most important thing about French exploration is__________.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N-E-W  </a:t>
            </a:r>
            <a:r>
              <a:rPr lang="en-US" dirty="0">
                <a:solidFill>
                  <a:srgbClr val="002060"/>
                </a:solidFill>
              </a:rPr>
              <a:t>F-R-A-N-C-E. 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Words</a:t>
            </a:r>
            <a:r>
              <a:rPr lang="en-US" dirty="0">
                <a:solidFill>
                  <a:srgbClr val="002060"/>
                </a:solidFill>
              </a:rPr>
              <a:t>, phrases and/or sentences must be relevant to the reasons for French exploration.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Take 2 minutes and write down what you see and what you think is happening.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381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7282" name="Picture 2" descr="http://upload.wikimedia.org/wikipedia/commons/thumb/9/9d/Pere_Marquette.JPG/800px-Pere_Marqu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239000" cy="58273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Exploration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343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Fill in Graphic Organizer as we read the article.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on p. 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Answer the questions on p. 54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(c) What do you notice about the routes of the explorers?</a:t>
            </a:r>
          </a:p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http://phschool.com/atschool/ahon/mapmaster/mapms_mv_ch02_p0054.swf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ead </a:t>
            </a:r>
            <a:r>
              <a:rPr lang="en-US" dirty="0">
                <a:solidFill>
                  <a:srgbClr val="002060"/>
                </a:solidFill>
              </a:rPr>
              <a:t>p. </a:t>
            </a:r>
            <a:r>
              <a:rPr lang="en-US" dirty="0" smtClean="0">
                <a:solidFill>
                  <a:srgbClr val="002060"/>
                </a:solidFill>
              </a:rPr>
              <a:t>53-55 </a:t>
            </a:r>
            <a:r>
              <a:rPr lang="en-US" dirty="0">
                <a:solidFill>
                  <a:srgbClr val="002060"/>
                </a:solidFill>
              </a:rPr>
              <a:t>in the textbook and add notes to </a:t>
            </a:r>
            <a:r>
              <a:rPr lang="en-US" dirty="0" smtClean="0">
                <a:solidFill>
                  <a:srgbClr val="002060"/>
                </a:solidFill>
              </a:rPr>
              <a:t>your </a:t>
            </a:r>
            <a:r>
              <a:rPr lang="en-US" dirty="0">
                <a:solidFill>
                  <a:srgbClr val="002060"/>
                </a:solidFill>
              </a:rPr>
              <a:t>graphic organizer.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Pair/share: Come up with </a:t>
            </a:r>
            <a:r>
              <a:rPr lang="en-US" dirty="0">
                <a:solidFill>
                  <a:srgbClr val="002060"/>
                </a:solidFill>
              </a:rPr>
              <a:t>3 reasons the French colonists began to farm in large numbers.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71600" y="1143000"/>
            <a:ext cx="6400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Verdana" pitchFamily="34" charset="0"/>
              </a:rPr>
              <a:t>What impact did the establishment of French and Dutch colonies in North America have on Native Americans?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371600" y="2936875"/>
            <a:ext cx="6400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In the early 1600s, England, France, and the Netherlands sent explorers to North America and staked claims to land there.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71600" y="4953000"/>
            <a:ext cx="6400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Their activities had grave consequences for the Native Americans who lived in North America.</a:t>
            </a:r>
          </a:p>
        </p:txBody>
      </p:sp>
      <p:pic>
        <p:nvPicPr>
          <p:cNvPr id="7173" name="Picture 6" descr="SFQ_ic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98563"/>
            <a:ext cx="762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4343400" y="4270375"/>
            <a:ext cx="4572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In 1603,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Samuel de Champlain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made the first of 11 voyages to explore and map the lands along the St. Lawrence River.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731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In 1604, he established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the first settlement—a trading post—in the colony of New France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in present-day Nova Scotia. 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914400" y="51054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In 1608, Champlain</a:t>
            </a:r>
            <a:r>
              <a:rPr lang="en-US" sz="22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established the settlement of Quebec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along the St. Lawrence River.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43400" y="2452688"/>
            <a:ext cx="4572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3400" y="4435475"/>
            <a:ext cx="4572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ection 4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20988"/>
            <a:ext cx="52578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153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  <a:latin typeface="Verdana" pitchFamily="34" charset="0"/>
              </a:rPr>
              <a:t>Champlain gave the French an influence in the region that lasted 150 years, and other explorers followed his lead.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57200" y="27432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By 1670, French missionary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Jacques Marquette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had founded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two missions along the Great Lakes, </a:t>
            </a:r>
            <a:r>
              <a:rPr lang="en-US" sz="2200" dirty="0">
                <a:solidFill>
                  <a:srgbClr val="002060"/>
                </a:solidFill>
                <a:latin typeface="Verdana" pitchFamily="34" charset="0"/>
              </a:rPr>
              <a:t>in present-day Michigan.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theme/theme1.xml><?xml version="1.0" encoding="utf-8"?>
<a:theme xmlns:a="http://schemas.openxmlformats.org/drawingml/2006/main" name="Maritime law design template">
  <a:themeElements>
    <a:clrScheme name="Office Theme 8">
      <a:dk1>
        <a:srgbClr val="808080"/>
      </a:dk1>
      <a:lt1>
        <a:srgbClr val="FFFFFF"/>
      </a:lt1>
      <a:dk2>
        <a:srgbClr val="3399FF"/>
      </a:dk2>
      <a:lt2>
        <a:srgbClr val="CCECFF"/>
      </a:lt2>
      <a:accent1>
        <a:srgbClr val="00CC99"/>
      </a:accent1>
      <a:accent2>
        <a:srgbClr val="3333CC"/>
      </a:accent2>
      <a:accent3>
        <a:srgbClr val="AD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808080"/>
        </a:dk1>
        <a:lt1>
          <a:srgbClr val="FFFFFF"/>
        </a:lt1>
        <a:dk2>
          <a:srgbClr val="3399FF"/>
        </a:dk2>
        <a:lt2>
          <a:srgbClr val="CCECFF"/>
        </a:lt2>
        <a:accent1>
          <a:srgbClr val="00CC99"/>
        </a:accent1>
        <a:accent2>
          <a:srgbClr val="3333CC"/>
        </a:accent2>
        <a:accent3>
          <a:srgbClr val="ADCA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Maritime law design template</Template>
  <TotalTime>4693</TotalTime>
  <Words>789</Words>
  <Application>Microsoft Office PowerPoint</Application>
  <PresentationFormat>On-screen Show (4:3)</PresentationFormat>
  <Paragraphs>86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 New Roman</vt:lpstr>
      <vt:lpstr>Arial Black</vt:lpstr>
      <vt:lpstr>Tahoma</vt:lpstr>
      <vt:lpstr>Arial</vt:lpstr>
      <vt:lpstr>Maritime law design template</vt:lpstr>
      <vt:lpstr>What were the reasons for French exploration?</vt:lpstr>
      <vt:lpstr>Vocabulary </vt:lpstr>
      <vt:lpstr>Take 2 minutes and write down what you see and what you think is happening.</vt:lpstr>
      <vt:lpstr>French Exploration Article</vt:lpstr>
      <vt:lpstr>Map on p. 54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Complete the following</vt:lpstr>
      <vt:lpstr>Acrostic</vt:lpstr>
    </vt:vector>
  </TitlesOfParts>
  <Company>Johnson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the reasons for French exploration?</dc:title>
  <dc:creator>JCS</dc:creator>
  <cp:lastModifiedBy>JCS</cp:lastModifiedBy>
  <cp:revision>453</cp:revision>
  <cp:lastPrinted>1601-01-01T00:00:00Z</cp:lastPrinted>
  <dcterms:created xsi:type="dcterms:W3CDTF">2014-08-26T13:15:49Z</dcterms:created>
  <dcterms:modified xsi:type="dcterms:W3CDTF">2014-08-29T19:28:51Z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TC010903001033</vt:lpwstr>
  </property>
</Properties>
</file>